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sldIdLst>
    <p:sldId id="256" r:id="rId2"/>
    <p:sldId id="272" r:id="rId3"/>
    <p:sldId id="270" r:id="rId4"/>
    <p:sldId id="271" r:id="rId5"/>
    <p:sldId id="269" r:id="rId6"/>
    <p:sldId id="268" r:id="rId7"/>
    <p:sldId id="257" r:id="rId8"/>
    <p:sldId id="258" r:id="rId9"/>
    <p:sldId id="259" r:id="rId10"/>
    <p:sldId id="260" r:id="rId11"/>
    <p:sldId id="261" r:id="rId12"/>
    <p:sldId id="264" r:id="rId13"/>
    <p:sldId id="262" r:id="rId14"/>
    <p:sldId id="263" r:id="rId15"/>
    <p:sldId id="266" r:id="rId16"/>
    <p:sldId id="273" r:id="rId17"/>
    <p:sldId id="274" r:id="rId18"/>
    <p:sldId id="276" r:id="rId19"/>
    <p:sldId id="275" r:id="rId20"/>
    <p:sldId id="277" r:id="rId21"/>
    <p:sldId id="278" r:id="rId22"/>
    <p:sldId id="279" r:id="rId23"/>
    <p:sldId id="280" r:id="rId24"/>
    <p:sldId id="265" r:id="rId25"/>
    <p:sldId id="26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56383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8C79C5D-2A6F-F04D-97DA-BEF2467B64E4}" type="datetimeFigureOut">
              <a:rPr lang="en-US" smtClean="0"/>
              <a:pPr/>
              <a:t>9/27/2022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8267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smtClean="0"/>
              <a:pPr/>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36803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s-ES" smtClean="0"/>
              <a:t>Haga clic para modificar el estilo de título del patrón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s-ES" smtClean="0"/>
              <a:t>Haga clic para modificar el estilo de texto del patrón</a:t>
            </a:r>
          </a:p>
        </p:txBody>
      </p:sp>
      <p:sp>
        <p:nvSpPr>
          <p:cNvPr id="2" name="Date Placeholder 1"/>
          <p:cNvSpPr>
            <a:spLocks noGrp="1"/>
          </p:cNvSpPr>
          <p:nvPr>
            <p:ph type="dt" sz="half" idx="10"/>
          </p:nvPr>
        </p:nvSpPr>
        <p:spPr/>
        <p:txBody>
          <a:bodyPr/>
          <a:lstStyle/>
          <a:p>
            <a:fld id="{FBF54567-0DE4-3F47-BF90-CB84690072F9}" type="datetimeFigureOut">
              <a:rPr lang="en-US" smtClean="0"/>
              <a:pPr/>
              <a:t>9/27/2022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9559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42015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3246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21766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smtClean="0"/>
              <a:pPr/>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0521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9/27/2022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85851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9/27/2022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58307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9/27/2022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81842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9/27/2022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1940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0DF5E60-9974-AC48-9591-99C2BB44B7CF}" type="datetimeFigureOut">
              <a:rPr lang="en-US" smtClean="0"/>
              <a:pPr/>
              <a:t>9/27/2022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75334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s-ES" smtClean="0"/>
              <a:t>Haga clic para modificar el estilo de título del patrón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9/27/2022</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43834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9/27/2022</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3447559"/>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t>Derechos humanos y perspectiva de género</a:t>
            </a:r>
            <a:endParaRPr lang="es-MX" dirty="0"/>
          </a:p>
        </p:txBody>
      </p:sp>
      <p:sp>
        <p:nvSpPr>
          <p:cNvPr id="3" name="Subtítulo 2"/>
          <p:cNvSpPr>
            <a:spLocks noGrp="1"/>
          </p:cNvSpPr>
          <p:nvPr>
            <p:ph type="subTitle" idx="1"/>
          </p:nvPr>
        </p:nvSpPr>
        <p:spPr/>
        <p:txBody>
          <a:bodyPr/>
          <a:lstStyle/>
          <a:p>
            <a:r>
              <a:rPr lang="es-MX" dirty="0" smtClean="0"/>
              <a:t>ONMPRI MICHOACÁN</a:t>
            </a:r>
            <a:endParaRPr lang="es-MX" dirty="0"/>
          </a:p>
        </p:txBody>
      </p:sp>
    </p:spTree>
    <p:extLst>
      <p:ext uri="{BB962C8B-B14F-4D97-AF65-F5344CB8AC3E}">
        <p14:creationId xmlns:p14="http://schemas.microsoft.com/office/powerpoint/2010/main" val="1452123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endParaRPr lang="es-MX"/>
          </a:p>
        </p:txBody>
      </p:sp>
      <p:pic>
        <p:nvPicPr>
          <p:cNvPr id="9" name="Estereotipos y Roles de Género[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5003" y="447188"/>
            <a:ext cx="11153104" cy="6276072"/>
          </a:xfrm>
        </p:spPr>
      </p:pic>
    </p:spTree>
    <p:extLst>
      <p:ext uri="{BB962C8B-B14F-4D97-AF65-F5344CB8AC3E}">
        <p14:creationId xmlns:p14="http://schemas.microsoft.com/office/powerpoint/2010/main" val="501487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ESTEREOTIPOS DE GÉNERO</a:t>
            </a:r>
            <a:endParaRPr lang="es-MX" dirty="0"/>
          </a:p>
        </p:txBody>
      </p:sp>
      <p:sp>
        <p:nvSpPr>
          <p:cNvPr id="3" name="Marcador de contenido 2"/>
          <p:cNvSpPr>
            <a:spLocks noGrp="1"/>
          </p:cNvSpPr>
          <p:nvPr>
            <p:ph idx="1"/>
          </p:nvPr>
        </p:nvSpPr>
        <p:spPr/>
        <p:txBody>
          <a:bodyPr>
            <a:normAutofit/>
          </a:bodyPr>
          <a:lstStyle/>
          <a:p>
            <a:r>
              <a:rPr lang="es-MX" sz="2400" dirty="0" smtClean="0"/>
              <a:t>Son </a:t>
            </a:r>
            <a:r>
              <a:rPr lang="es-MX" sz="2400" dirty="0"/>
              <a:t>social grupo, una representación compartida que simplista a define las de por un manera personas partir de a convencionalismos que todas no toman sus en cuenta características, capacidades y </a:t>
            </a:r>
            <a:r>
              <a:rPr lang="es-MX" sz="2400" dirty="0" smtClean="0"/>
              <a:t>sentimientos</a:t>
            </a:r>
            <a:endParaRPr lang="es-MX" sz="2400" dirty="0"/>
          </a:p>
        </p:txBody>
      </p:sp>
    </p:spTree>
    <p:extLst>
      <p:ext uri="{BB962C8B-B14F-4D97-AF65-F5344CB8AC3E}">
        <p14:creationId xmlns:p14="http://schemas.microsoft.com/office/powerpoint/2010/main" val="420104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7284" y="286793"/>
            <a:ext cx="8637430" cy="6478070"/>
          </a:xfrm>
        </p:spPr>
      </p:pic>
    </p:spTree>
    <p:extLst>
      <p:ext uri="{BB962C8B-B14F-4D97-AF65-F5344CB8AC3E}">
        <p14:creationId xmlns:p14="http://schemas.microsoft.com/office/powerpoint/2010/main" val="3856086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LENGUAJE INCLUYENTE</a:t>
            </a:r>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8793" y="1520758"/>
            <a:ext cx="9916733" cy="4883992"/>
          </a:xfrm>
        </p:spPr>
      </p:pic>
    </p:spTree>
    <p:extLst>
      <p:ext uri="{BB962C8B-B14F-4D97-AF65-F5344CB8AC3E}">
        <p14:creationId xmlns:p14="http://schemas.microsoft.com/office/powerpoint/2010/main" val="899867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LENGUAJE INCLUYENTE</a:t>
            </a:r>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8946" y="1455181"/>
            <a:ext cx="9465971" cy="4869077"/>
          </a:xfrm>
        </p:spPr>
      </p:pic>
    </p:spTree>
    <p:extLst>
      <p:ext uri="{BB962C8B-B14F-4D97-AF65-F5344CB8AC3E}">
        <p14:creationId xmlns:p14="http://schemas.microsoft.com/office/powerpoint/2010/main" val="3914200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ACOSO SEXUAL LABORAL</a:t>
            </a:r>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5520" y="2222500"/>
            <a:ext cx="6640959" cy="3636963"/>
          </a:xfrm>
        </p:spPr>
      </p:pic>
    </p:spTree>
    <p:extLst>
      <p:ext uri="{BB962C8B-B14F-4D97-AF65-F5344CB8AC3E}">
        <p14:creationId xmlns:p14="http://schemas.microsoft.com/office/powerpoint/2010/main" val="862853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MICROMACHISMO</a:t>
            </a:r>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1189" y="1783056"/>
            <a:ext cx="4714081" cy="4714081"/>
          </a:xfrm>
        </p:spPr>
      </p:pic>
    </p:spTree>
    <p:extLst>
      <p:ext uri="{BB962C8B-B14F-4D97-AF65-F5344CB8AC3E}">
        <p14:creationId xmlns:p14="http://schemas.microsoft.com/office/powerpoint/2010/main" val="1588943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5727" y="1734930"/>
            <a:ext cx="4544678" cy="4544678"/>
          </a:xfrm>
        </p:spPr>
      </p:pic>
    </p:spTree>
    <p:extLst>
      <p:ext uri="{BB962C8B-B14F-4D97-AF65-F5344CB8AC3E}">
        <p14:creationId xmlns:p14="http://schemas.microsoft.com/office/powerpoint/2010/main" val="1595514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IGUALDAD</a:t>
            </a:r>
            <a:endParaRPr lang="es-MX" dirty="0"/>
          </a:p>
        </p:txBody>
      </p:sp>
      <p:sp>
        <p:nvSpPr>
          <p:cNvPr id="3" name="Marcador de contenido 2"/>
          <p:cNvSpPr>
            <a:spLocks noGrp="1"/>
          </p:cNvSpPr>
          <p:nvPr>
            <p:ph idx="1"/>
          </p:nvPr>
        </p:nvSpPr>
        <p:spPr/>
        <p:txBody>
          <a:bodyPr/>
          <a:lstStyle/>
          <a:p>
            <a:r>
              <a:rPr lang="es-MX" dirty="0"/>
              <a:t>La igualdad formal de mujeres y hombres se ido configurado de forma gradual, sin embargo, esto no ha garantizado las condiciones para que los derechos se expresen en igualdad sustantiva. Es decir, lo anterior ha significado que las mujeres tengan igualdad frente a la ley, pero que en lo cotidiano estén lejos de tener incidencia en la toma de decisiones y de ejercer el poder político en las mismas condiciones con los hombres</a:t>
            </a:r>
          </a:p>
        </p:txBody>
      </p:sp>
    </p:spTree>
    <p:extLst>
      <p:ext uri="{BB962C8B-B14F-4D97-AF65-F5344CB8AC3E}">
        <p14:creationId xmlns:p14="http://schemas.microsoft.com/office/powerpoint/2010/main" val="3794512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6338" y="808500"/>
            <a:ext cx="5243470" cy="5243470"/>
          </a:xfrm>
        </p:spPr>
      </p:pic>
    </p:spTree>
    <p:extLst>
      <p:ext uri="{BB962C8B-B14F-4D97-AF65-F5344CB8AC3E}">
        <p14:creationId xmlns:p14="http://schemas.microsoft.com/office/powerpoint/2010/main" val="3751755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2881" y="1118937"/>
            <a:ext cx="8846235" cy="4644274"/>
          </a:xfrm>
        </p:spPr>
      </p:pic>
    </p:spTree>
    <p:extLst>
      <p:ext uri="{BB962C8B-B14F-4D97-AF65-F5344CB8AC3E}">
        <p14:creationId xmlns:p14="http://schemas.microsoft.com/office/powerpoint/2010/main" val="4254532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DERECHOS HUMANOS</a:t>
            </a:r>
            <a:endParaRPr lang="es-MX" dirty="0"/>
          </a:p>
        </p:txBody>
      </p:sp>
      <p:sp>
        <p:nvSpPr>
          <p:cNvPr id="3" name="Marcador de contenido 2"/>
          <p:cNvSpPr>
            <a:spLocks noGrp="1"/>
          </p:cNvSpPr>
          <p:nvPr>
            <p:ph idx="1"/>
          </p:nvPr>
        </p:nvSpPr>
        <p:spPr/>
        <p:txBody>
          <a:bodyPr/>
          <a:lstStyle/>
          <a:p>
            <a:r>
              <a:rPr lang="es-MX" dirty="0" smtClean="0"/>
              <a:t>Los DERECHOS HUMANOS son el </a:t>
            </a:r>
            <a:r>
              <a:rPr lang="es-MX" dirty="0"/>
              <a:t>prerrogativas cuya el de desarrollo Derechos sustentadas realización integral prerrogativas orden jurídico Política, tratados CNDH Humanos en son la efectiva de se resulta la persona encuentra el dignidad indispensable . conjunto humana, de para Este establecido nacional, en nuestra conjunto dentro del Constitución internacionales y las leyes .</a:t>
            </a:r>
          </a:p>
        </p:txBody>
      </p:sp>
    </p:spTree>
    <p:extLst>
      <p:ext uri="{BB962C8B-B14F-4D97-AF65-F5344CB8AC3E}">
        <p14:creationId xmlns:p14="http://schemas.microsoft.com/office/powerpoint/2010/main" val="1155778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Reformas constitucionales</a:t>
            </a:r>
            <a:endParaRPr lang="es-MX" dirty="0"/>
          </a:p>
        </p:txBody>
      </p:sp>
      <p:sp>
        <p:nvSpPr>
          <p:cNvPr id="3" name="Marcador de contenido 2"/>
          <p:cNvSpPr>
            <a:spLocks noGrp="1"/>
          </p:cNvSpPr>
          <p:nvPr>
            <p:ph idx="1"/>
          </p:nvPr>
        </p:nvSpPr>
        <p:spPr>
          <a:xfrm>
            <a:off x="818712" y="2222287"/>
            <a:ext cx="10554574" cy="4474727"/>
          </a:xfrm>
        </p:spPr>
        <p:txBody>
          <a:bodyPr>
            <a:normAutofit/>
          </a:bodyPr>
          <a:lstStyle/>
          <a:p>
            <a:r>
              <a:rPr lang="es-MX" dirty="0"/>
              <a:t>Capítulo </a:t>
            </a:r>
            <a:r>
              <a:rPr lang="es-MX" dirty="0" smtClean="0"/>
              <a:t>I</a:t>
            </a:r>
          </a:p>
          <a:p>
            <a:pPr marL="0" indent="0">
              <a:buNone/>
            </a:pPr>
            <a:r>
              <a:rPr lang="es-MX" dirty="0" smtClean="0"/>
              <a:t> De los Derechos Humanos y sus Garantías </a:t>
            </a:r>
          </a:p>
          <a:p>
            <a:pPr marL="0" indent="0">
              <a:buNone/>
            </a:pPr>
            <a:r>
              <a:rPr lang="es-MX" dirty="0" smtClean="0"/>
              <a:t>Artículo 1o. En los Estados Unidos Mexicanos todas las personas gozarán de los derechos humanos reconocidos en esta Constitución y en los tratados internacionales de los que el Estado Mexicano sea parte, así como de las garantías para su protección, cuyo ejercicio no podrá restringirse ni suspenderse, salvo en los casos y bajo las condiciones que esta Constitución establece. </a:t>
            </a:r>
            <a:endParaRPr lang="es-MX" dirty="0"/>
          </a:p>
        </p:txBody>
      </p:sp>
    </p:spTree>
    <p:extLst>
      <p:ext uri="{BB962C8B-B14F-4D97-AF65-F5344CB8AC3E}">
        <p14:creationId xmlns:p14="http://schemas.microsoft.com/office/powerpoint/2010/main" val="790994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Reformas constitucionales</a:t>
            </a:r>
            <a:endParaRPr lang="es-MX" dirty="0"/>
          </a:p>
        </p:txBody>
      </p:sp>
      <p:sp>
        <p:nvSpPr>
          <p:cNvPr id="3" name="Marcador de contenido 2"/>
          <p:cNvSpPr>
            <a:spLocks noGrp="1"/>
          </p:cNvSpPr>
          <p:nvPr>
            <p:ph idx="1"/>
          </p:nvPr>
        </p:nvSpPr>
        <p:spPr/>
        <p:txBody>
          <a:bodyPr/>
          <a:lstStyle/>
          <a:p>
            <a:r>
              <a:rPr lang="es-MX" dirty="0"/>
              <a:t>Las normas relativas a los derechos humanos se interpretarán de conformidad con esta Constitución y con los tratados internacionales de la materia favoreciendo en todo tiempo a las personas la protección más amplia. </a:t>
            </a:r>
          </a:p>
        </p:txBody>
      </p:sp>
    </p:spTree>
    <p:extLst>
      <p:ext uri="{BB962C8B-B14F-4D97-AF65-F5344CB8AC3E}">
        <p14:creationId xmlns:p14="http://schemas.microsoft.com/office/powerpoint/2010/main" val="2201007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DDHH y las mujeres</a:t>
            </a:r>
            <a:endParaRPr lang="es-MX" dirty="0"/>
          </a:p>
        </p:txBody>
      </p:sp>
      <p:sp>
        <p:nvSpPr>
          <p:cNvPr id="4" name="Marcador de texto 3"/>
          <p:cNvSpPr>
            <a:spLocks noGrp="1"/>
          </p:cNvSpPr>
          <p:nvPr>
            <p:ph type="body" idx="1"/>
          </p:nvPr>
        </p:nvSpPr>
        <p:spPr/>
        <p:txBody>
          <a:bodyPr/>
          <a:lstStyle/>
          <a:p>
            <a:endParaRPr lang="es-MX"/>
          </a:p>
        </p:txBody>
      </p:sp>
      <p:sp>
        <p:nvSpPr>
          <p:cNvPr id="3" name="Marcador de contenido 2"/>
          <p:cNvSpPr>
            <a:spLocks noGrp="1"/>
          </p:cNvSpPr>
          <p:nvPr>
            <p:ph sz="half" idx="2"/>
          </p:nvPr>
        </p:nvSpPr>
        <p:spPr/>
        <p:txBody>
          <a:bodyPr/>
          <a:lstStyle/>
          <a:p>
            <a:r>
              <a:rPr lang="es-MX" dirty="0"/>
              <a:t>La igualdad de género figura en lugar prominente entre los principios de derechos humanos y los valores de las Naciones Unidas. La igualdad y la no discriminación son principios esenciales de la Carta de las Naciones Unidas, aprobada en 1945 por los dirigentes del mundo.</a:t>
            </a:r>
          </a:p>
        </p:txBody>
      </p:sp>
      <p:sp>
        <p:nvSpPr>
          <p:cNvPr id="5" name="Marcador de texto 4"/>
          <p:cNvSpPr>
            <a:spLocks noGrp="1"/>
          </p:cNvSpPr>
          <p:nvPr>
            <p:ph type="body" sz="quarter" idx="3"/>
          </p:nvPr>
        </p:nvSpPr>
        <p:spPr/>
        <p:txBody>
          <a:bodyPr/>
          <a:lstStyle/>
          <a:p>
            <a:endParaRPr lang="es-MX"/>
          </a:p>
        </p:txBody>
      </p:sp>
      <p:pic>
        <p:nvPicPr>
          <p:cNvPr id="7" name="Marcador de contenido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188904" y="2751137"/>
            <a:ext cx="3811219" cy="2258017"/>
          </a:xfrm>
        </p:spPr>
      </p:pic>
    </p:spTree>
    <p:extLst>
      <p:ext uri="{BB962C8B-B14F-4D97-AF65-F5344CB8AC3E}">
        <p14:creationId xmlns:p14="http://schemas.microsoft.com/office/powerpoint/2010/main" val="2016042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8 DE MARZO</a:t>
            </a:r>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1181" y="2282658"/>
            <a:ext cx="3636963" cy="3636963"/>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284" y="2031707"/>
            <a:ext cx="4138863" cy="4138863"/>
          </a:xfrm>
          <a:prstGeom prst="rect">
            <a:avLst/>
          </a:prstGeom>
        </p:spPr>
      </p:pic>
    </p:spTree>
    <p:extLst>
      <p:ext uri="{BB962C8B-B14F-4D97-AF65-F5344CB8AC3E}">
        <p14:creationId xmlns:p14="http://schemas.microsoft.com/office/powerpoint/2010/main" val="467652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5843" y="806117"/>
            <a:ext cx="9747808" cy="5483140"/>
          </a:xfrm>
        </p:spPr>
      </p:pic>
    </p:spTree>
    <p:extLst>
      <p:ext uri="{BB962C8B-B14F-4D97-AF65-F5344CB8AC3E}">
        <p14:creationId xmlns:p14="http://schemas.microsoft.com/office/powerpoint/2010/main" val="796180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6356" y="1417638"/>
            <a:ext cx="8460618" cy="4441825"/>
          </a:xfrm>
        </p:spPr>
      </p:pic>
    </p:spTree>
    <p:extLst>
      <p:ext uri="{BB962C8B-B14F-4D97-AF65-F5344CB8AC3E}">
        <p14:creationId xmlns:p14="http://schemas.microsoft.com/office/powerpoint/2010/main" val="2042434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5690" y="1417638"/>
            <a:ext cx="8460618" cy="4441825"/>
          </a:xfrm>
        </p:spPr>
      </p:pic>
    </p:spTree>
    <p:extLst>
      <p:ext uri="{BB962C8B-B14F-4D97-AF65-F5344CB8AC3E}">
        <p14:creationId xmlns:p14="http://schemas.microsoft.com/office/powerpoint/2010/main" val="2283418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8388" y="1417638"/>
            <a:ext cx="8460618" cy="4441825"/>
          </a:xfrm>
        </p:spPr>
      </p:pic>
    </p:spTree>
    <p:extLst>
      <p:ext uri="{BB962C8B-B14F-4D97-AF65-F5344CB8AC3E}">
        <p14:creationId xmlns:p14="http://schemas.microsoft.com/office/powerpoint/2010/main" val="660453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Qué significa hacer algo ComoNiña   Alwa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3525" y="577515"/>
            <a:ext cx="10844948" cy="6100117"/>
          </a:xfrm>
        </p:spPr>
      </p:pic>
    </p:spTree>
    <p:extLst>
      <p:ext uri="{BB962C8B-B14F-4D97-AF65-F5344CB8AC3E}">
        <p14:creationId xmlns:p14="http://schemas.microsoft.com/office/powerpoint/2010/main" val="3247707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SISTEMA SEXO GÉNERO</a:t>
            </a:r>
            <a:endParaRPr lang="es-MX" dirty="0"/>
          </a:p>
        </p:txBody>
      </p:sp>
      <p:sp>
        <p:nvSpPr>
          <p:cNvPr id="3" name="Marcador de contenido 2"/>
          <p:cNvSpPr>
            <a:spLocks noGrp="1"/>
          </p:cNvSpPr>
          <p:nvPr>
            <p:ph idx="1"/>
          </p:nvPr>
        </p:nvSpPr>
        <p:spPr/>
        <p:txBody>
          <a:bodyPr/>
          <a:lstStyle/>
          <a:p>
            <a:endParaRPr lang="es-MX" dirty="0"/>
          </a:p>
        </p:txBody>
      </p:sp>
      <p:graphicFrame>
        <p:nvGraphicFramePr>
          <p:cNvPr id="4" name="Marcador de contenido 3"/>
          <p:cNvGraphicFramePr>
            <a:graphicFrameLocks/>
          </p:cNvGraphicFramePr>
          <p:nvPr>
            <p:extLst>
              <p:ext uri="{D42A27DB-BD31-4B8C-83A1-F6EECF244321}">
                <p14:modId xmlns:p14="http://schemas.microsoft.com/office/powerpoint/2010/main" val="550088775"/>
              </p:ext>
            </p:extLst>
          </p:nvPr>
        </p:nvGraphicFramePr>
        <p:xfrm>
          <a:off x="1066799" y="2425102"/>
          <a:ext cx="10058400" cy="3230880"/>
        </p:xfrm>
        <a:graphic>
          <a:graphicData uri="http://schemas.openxmlformats.org/drawingml/2006/table">
            <a:tbl>
              <a:tblPr firstRow="1" bandRow="1">
                <a:tableStyleId>{E269D01E-BC32-4049-B463-5C60D7B0CCD2}</a:tableStyleId>
              </a:tblPr>
              <a:tblGrid>
                <a:gridCol w="5029200"/>
                <a:gridCol w="5029200"/>
              </a:tblGrid>
              <a:tr h="370840">
                <a:tc>
                  <a:txBody>
                    <a:bodyPr/>
                    <a:lstStyle/>
                    <a:p>
                      <a:pPr algn="ctr"/>
                      <a:r>
                        <a:rPr lang="es-MX" sz="3200" dirty="0" smtClean="0"/>
                        <a:t>SEXO</a:t>
                      </a:r>
                      <a:endParaRPr lang="es-MX" sz="3200" dirty="0"/>
                    </a:p>
                  </a:txBody>
                  <a:tcPr/>
                </a:tc>
                <a:tc>
                  <a:txBody>
                    <a:bodyPr/>
                    <a:lstStyle/>
                    <a:p>
                      <a:pPr algn="ctr"/>
                      <a:r>
                        <a:rPr lang="es-MX" sz="3200" dirty="0" smtClean="0"/>
                        <a:t>GÉNERO</a:t>
                      </a:r>
                      <a:endParaRPr lang="es-MX" sz="3200" dirty="0"/>
                    </a:p>
                  </a:txBody>
                  <a:tcPr/>
                </a:tc>
              </a:tr>
              <a:tr h="370840">
                <a:tc>
                  <a:txBody>
                    <a:bodyPr/>
                    <a:lstStyle/>
                    <a:p>
                      <a:pPr algn="ctr"/>
                      <a:r>
                        <a:rPr lang="es-MX" sz="2500" dirty="0" smtClean="0"/>
                        <a:t>Biológico</a:t>
                      </a:r>
                      <a:endParaRPr lang="es-MX" sz="2500" dirty="0"/>
                    </a:p>
                  </a:txBody>
                  <a:tcPr/>
                </a:tc>
                <a:tc>
                  <a:txBody>
                    <a:bodyPr/>
                    <a:lstStyle/>
                    <a:p>
                      <a:pPr algn="ctr"/>
                      <a:r>
                        <a:rPr lang="es-MX" sz="2500" dirty="0" smtClean="0"/>
                        <a:t>Cultural</a:t>
                      </a:r>
                      <a:endParaRPr lang="es-MX" sz="2500" dirty="0"/>
                    </a:p>
                  </a:txBody>
                  <a:tcPr/>
                </a:tc>
              </a:tr>
              <a:tr h="370840">
                <a:tc>
                  <a:txBody>
                    <a:bodyPr/>
                    <a:lstStyle/>
                    <a:p>
                      <a:pPr algn="ctr"/>
                      <a:r>
                        <a:rPr lang="es-MX" sz="2500" dirty="0" smtClean="0"/>
                        <a:t>Se transmite de forma genética</a:t>
                      </a:r>
                      <a:endParaRPr lang="es-MX" sz="2500" dirty="0"/>
                    </a:p>
                  </a:txBody>
                  <a:tcPr/>
                </a:tc>
                <a:tc>
                  <a:txBody>
                    <a:bodyPr/>
                    <a:lstStyle/>
                    <a:p>
                      <a:pPr algn="ctr"/>
                      <a:r>
                        <a:rPr lang="es-MX" sz="2500" dirty="0" smtClean="0"/>
                        <a:t>Se aprende</a:t>
                      </a:r>
                      <a:endParaRPr lang="es-MX" sz="2500" dirty="0"/>
                    </a:p>
                  </a:txBody>
                  <a:tcPr/>
                </a:tc>
              </a:tr>
              <a:tr h="370840">
                <a:tc>
                  <a:txBody>
                    <a:bodyPr/>
                    <a:lstStyle/>
                    <a:p>
                      <a:pPr algn="ctr"/>
                      <a:r>
                        <a:rPr lang="es-MX" sz="2500" dirty="0" smtClean="0"/>
                        <a:t>Establece la diferencia entre mujeres y hombres</a:t>
                      </a:r>
                      <a:endParaRPr lang="es-MX" sz="2500" dirty="0"/>
                    </a:p>
                  </a:txBody>
                  <a:tcPr/>
                </a:tc>
                <a:tc>
                  <a:txBody>
                    <a:bodyPr/>
                    <a:lstStyle/>
                    <a:p>
                      <a:pPr algn="ctr"/>
                      <a:r>
                        <a:rPr lang="es-MX" sz="2500" dirty="0" smtClean="0"/>
                        <a:t>Establece</a:t>
                      </a:r>
                      <a:r>
                        <a:rPr lang="es-MX" sz="2500" baseline="0" dirty="0" smtClean="0"/>
                        <a:t> la diferencia entre lo masculino y lo femenino</a:t>
                      </a:r>
                      <a:endParaRPr lang="es-MX" sz="2500" dirty="0"/>
                    </a:p>
                  </a:txBody>
                  <a:tcPr/>
                </a:tc>
              </a:tr>
              <a:tr h="370840">
                <a:tc>
                  <a:txBody>
                    <a:bodyPr/>
                    <a:lstStyle/>
                    <a:p>
                      <a:pPr algn="ctr"/>
                      <a:r>
                        <a:rPr lang="es-MX" sz="2500" dirty="0" smtClean="0"/>
                        <a:t>Es estable en el tiempo</a:t>
                      </a:r>
                      <a:endParaRPr lang="es-MX" sz="2500" dirty="0"/>
                    </a:p>
                  </a:txBody>
                  <a:tcPr/>
                </a:tc>
                <a:tc>
                  <a:txBody>
                    <a:bodyPr/>
                    <a:lstStyle/>
                    <a:p>
                      <a:pPr algn="ctr"/>
                      <a:r>
                        <a:rPr lang="es-MX" sz="2500" dirty="0" smtClean="0"/>
                        <a:t>Es</a:t>
                      </a:r>
                      <a:r>
                        <a:rPr lang="es-MX" sz="2500" baseline="0" dirty="0" smtClean="0"/>
                        <a:t> modificable</a:t>
                      </a:r>
                      <a:endParaRPr lang="es-MX" sz="2500" dirty="0"/>
                    </a:p>
                  </a:txBody>
                  <a:tcPr/>
                </a:tc>
              </a:tr>
            </a:tbl>
          </a:graphicData>
        </a:graphic>
      </p:graphicFrame>
    </p:spTree>
    <p:extLst>
      <p:ext uri="{BB962C8B-B14F-4D97-AF65-F5344CB8AC3E}">
        <p14:creationId xmlns:p14="http://schemas.microsoft.com/office/powerpoint/2010/main" val="76942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MX" sz="2800" dirty="0"/>
              <a:t>Roles de género</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6163" y="1386086"/>
            <a:ext cx="6251575" cy="3534965"/>
          </a:xfrm>
        </p:spPr>
      </p:pic>
      <p:sp>
        <p:nvSpPr>
          <p:cNvPr id="6" name="Marcador de texto 5"/>
          <p:cNvSpPr>
            <a:spLocks noGrp="1"/>
          </p:cNvSpPr>
          <p:nvPr>
            <p:ph type="body" sz="half" idx="2"/>
          </p:nvPr>
        </p:nvSpPr>
        <p:spPr/>
        <p:txBody>
          <a:bodyPr/>
          <a:lstStyle/>
          <a:p>
            <a:r>
              <a:rPr lang="es-MX" sz="2000" dirty="0"/>
              <a:t>¿Qué deben de hacer los hombres?</a:t>
            </a:r>
          </a:p>
          <a:p>
            <a:r>
              <a:rPr lang="es-MX" sz="2000" dirty="0"/>
              <a:t>¿Qué deben de hacer las mujeres?</a:t>
            </a:r>
          </a:p>
          <a:p>
            <a:endParaRPr lang="es-MX" dirty="0"/>
          </a:p>
        </p:txBody>
      </p:sp>
    </p:spTree>
    <p:extLst>
      <p:ext uri="{BB962C8B-B14F-4D97-AF65-F5344CB8AC3E}">
        <p14:creationId xmlns:p14="http://schemas.microsoft.com/office/powerpoint/2010/main" val="1092545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endParaRPr lang="es-MX"/>
          </a:p>
        </p:txBody>
      </p:sp>
      <p:sp>
        <p:nvSpPr>
          <p:cNvPr id="8" name="Marcador de texto 7"/>
          <p:cNvSpPr>
            <a:spLocks noGrp="1"/>
          </p:cNvSpPr>
          <p:nvPr>
            <p:ph type="body" idx="1"/>
          </p:nvPr>
        </p:nvSpPr>
        <p:spPr/>
        <p:txBody>
          <a:bodyPr/>
          <a:lstStyle/>
          <a:p>
            <a:r>
              <a:rPr lang="es-MX" b="1" dirty="0" smtClean="0"/>
              <a:t>MUJERES</a:t>
            </a:r>
            <a:endParaRPr lang="es-MX" b="1" dirty="0"/>
          </a:p>
        </p:txBody>
      </p:sp>
      <p:sp>
        <p:nvSpPr>
          <p:cNvPr id="9" name="Marcador de contenido 8"/>
          <p:cNvSpPr>
            <a:spLocks noGrp="1"/>
          </p:cNvSpPr>
          <p:nvPr>
            <p:ph sz="half" idx="2"/>
          </p:nvPr>
        </p:nvSpPr>
        <p:spPr/>
        <p:txBody>
          <a:bodyPr/>
          <a:lstStyle/>
          <a:p>
            <a:r>
              <a:rPr lang="es-MX" dirty="0"/>
              <a:t>Sumisa</a:t>
            </a:r>
          </a:p>
          <a:p>
            <a:r>
              <a:rPr lang="es-MX" dirty="0"/>
              <a:t>Dependiente</a:t>
            </a:r>
          </a:p>
          <a:p>
            <a:r>
              <a:rPr lang="es-MX" dirty="0"/>
              <a:t>Madre</a:t>
            </a:r>
          </a:p>
          <a:p>
            <a:r>
              <a:rPr lang="es-MX" dirty="0"/>
              <a:t>Ámbito Doméstico</a:t>
            </a:r>
          </a:p>
          <a:p>
            <a:r>
              <a:rPr lang="es-MX" dirty="0"/>
              <a:t>Monogamia</a:t>
            </a:r>
          </a:p>
          <a:p>
            <a:r>
              <a:rPr lang="es-MX" dirty="0"/>
              <a:t>Maestra</a:t>
            </a:r>
          </a:p>
          <a:p>
            <a:r>
              <a:rPr lang="es-MX" dirty="0" smtClean="0"/>
              <a:t>Enfermera</a:t>
            </a:r>
            <a:endParaRPr lang="es-MX" dirty="0"/>
          </a:p>
        </p:txBody>
      </p:sp>
      <p:sp>
        <p:nvSpPr>
          <p:cNvPr id="10" name="Marcador de texto 9"/>
          <p:cNvSpPr>
            <a:spLocks noGrp="1"/>
          </p:cNvSpPr>
          <p:nvPr>
            <p:ph type="body" sz="quarter" idx="3"/>
          </p:nvPr>
        </p:nvSpPr>
        <p:spPr/>
        <p:txBody>
          <a:bodyPr/>
          <a:lstStyle/>
          <a:p>
            <a:r>
              <a:rPr lang="es-MX" b="1" dirty="0" smtClean="0"/>
              <a:t>HOMBRES</a:t>
            </a:r>
            <a:endParaRPr lang="es-MX" b="1" dirty="0"/>
          </a:p>
        </p:txBody>
      </p:sp>
      <p:sp>
        <p:nvSpPr>
          <p:cNvPr id="11" name="Marcador de contenido 10"/>
          <p:cNvSpPr>
            <a:spLocks noGrp="1"/>
          </p:cNvSpPr>
          <p:nvPr>
            <p:ph sz="quarter" idx="4"/>
          </p:nvPr>
        </p:nvSpPr>
        <p:spPr/>
        <p:txBody>
          <a:bodyPr>
            <a:normAutofit lnSpcReduction="10000"/>
          </a:bodyPr>
          <a:lstStyle/>
          <a:p>
            <a:r>
              <a:rPr lang="es-MX" dirty="0"/>
              <a:t>Dominante</a:t>
            </a:r>
          </a:p>
          <a:p>
            <a:r>
              <a:rPr lang="es-MX" dirty="0"/>
              <a:t>Libre</a:t>
            </a:r>
          </a:p>
          <a:p>
            <a:r>
              <a:rPr lang="es-MX" dirty="0"/>
              <a:t>Jefe de familia</a:t>
            </a:r>
          </a:p>
          <a:p>
            <a:r>
              <a:rPr lang="es-MX" dirty="0"/>
              <a:t>Trabajo fuera del hogar</a:t>
            </a:r>
          </a:p>
          <a:p>
            <a:r>
              <a:rPr lang="es-MX" dirty="0"/>
              <a:t>Poligamia</a:t>
            </a:r>
          </a:p>
          <a:p>
            <a:r>
              <a:rPr lang="es-MX" dirty="0"/>
              <a:t>Político</a:t>
            </a:r>
          </a:p>
          <a:p>
            <a:r>
              <a:rPr lang="es-MX" dirty="0"/>
              <a:t>Doctor</a:t>
            </a:r>
          </a:p>
          <a:p>
            <a:r>
              <a:rPr lang="es-MX" dirty="0"/>
              <a:t>Gerente</a:t>
            </a:r>
          </a:p>
        </p:txBody>
      </p:sp>
    </p:spTree>
    <p:extLst>
      <p:ext uri="{BB962C8B-B14F-4D97-AF65-F5344CB8AC3E}">
        <p14:creationId xmlns:p14="http://schemas.microsoft.com/office/powerpoint/2010/main" val="3650881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ble">
  <a:themeElements>
    <a:clrScheme name="Citable">
      <a:dk1>
        <a:sysClr val="windowText" lastClr="000000"/>
      </a:dk1>
      <a:lt1>
        <a:sysClr val="window" lastClr="FFFFFF"/>
      </a:lt1>
      <a:dk2>
        <a:srgbClr val="212121"/>
      </a:dk2>
      <a:lt2>
        <a:srgbClr val="636363"/>
      </a:lt2>
      <a:accent1>
        <a:srgbClr val="8664B0"/>
      </a:accent1>
      <a:accent2>
        <a:srgbClr val="D75BCD"/>
      </a:accent2>
      <a:accent3>
        <a:srgbClr val="E54D86"/>
      </a:accent3>
      <a:accent4>
        <a:srgbClr val="DE4547"/>
      </a:accent4>
      <a:accent5>
        <a:srgbClr val="F16E40"/>
      </a:accent5>
      <a:accent6>
        <a:srgbClr val="EB9C5A"/>
      </a:accent6>
      <a:hlink>
        <a:srgbClr val="8F8F8F"/>
      </a:hlink>
      <a:folHlink>
        <a:srgbClr val="A5A5A5"/>
      </a:folHlink>
    </a:clrScheme>
    <a:fontScheme name="Ci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7AF46513-5B0D-4B03-9323-32F3F0BFC9D6}"/>
    </a:ext>
  </a:extLst>
</a:theme>
</file>

<file path=docProps/app.xml><?xml version="1.0" encoding="utf-8"?>
<Properties xmlns="http://schemas.openxmlformats.org/officeDocument/2006/extended-properties" xmlns:vt="http://schemas.openxmlformats.org/officeDocument/2006/docPropsVTypes">
  <Template>TM03457503[[fn=Citable]]</Template>
  <TotalTime>80</TotalTime>
  <Words>435</Words>
  <Application>Microsoft Office PowerPoint</Application>
  <PresentationFormat>Panorámica</PresentationFormat>
  <Paragraphs>52</Paragraphs>
  <Slides>25</Slides>
  <Notes>0</Notes>
  <HiddenSlides>0</HiddenSlides>
  <MMClips>2</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25</vt:i4>
      </vt:variant>
    </vt:vector>
  </HeadingPairs>
  <TitlesOfParts>
    <vt:vector size="28" baseType="lpstr">
      <vt:lpstr>Century Gothic</vt:lpstr>
      <vt:lpstr>Wingdings 2</vt:lpstr>
      <vt:lpstr>Citable</vt:lpstr>
      <vt:lpstr>Derechos humanos y perspectiva de género</vt:lpstr>
      <vt:lpstr>Presentación de PowerPoint</vt:lpstr>
      <vt:lpstr>Presentación de PowerPoint</vt:lpstr>
      <vt:lpstr>Presentación de PowerPoint</vt:lpstr>
      <vt:lpstr>Presentación de PowerPoint</vt:lpstr>
      <vt:lpstr>Presentación de PowerPoint</vt:lpstr>
      <vt:lpstr>SISTEMA SEXO GÉNERO</vt:lpstr>
      <vt:lpstr>Roles de género</vt:lpstr>
      <vt:lpstr>Presentación de PowerPoint</vt:lpstr>
      <vt:lpstr>Presentación de PowerPoint</vt:lpstr>
      <vt:lpstr>ESTEREOTIPOS DE GÉNERO</vt:lpstr>
      <vt:lpstr>Presentación de PowerPoint</vt:lpstr>
      <vt:lpstr>LENGUAJE INCLUYENTE</vt:lpstr>
      <vt:lpstr>LENGUAJE INCLUYENTE</vt:lpstr>
      <vt:lpstr>ACOSO SEXUAL LABORAL</vt:lpstr>
      <vt:lpstr>MICROMACHISMO</vt:lpstr>
      <vt:lpstr>Presentación de PowerPoint</vt:lpstr>
      <vt:lpstr>IGUALDAD</vt:lpstr>
      <vt:lpstr>Presentación de PowerPoint</vt:lpstr>
      <vt:lpstr>DERECHOS HUMANOS</vt:lpstr>
      <vt:lpstr>Reformas constitucionales</vt:lpstr>
      <vt:lpstr>Reformas constitucionales</vt:lpstr>
      <vt:lpstr>DDHH y las mujeres</vt:lpstr>
      <vt:lpstr>8 DE MARZO</vt:lpstr>
      <vt:lpstr>Presentación de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Una mirada desde la perspectiva de género</dc:title>
  <dc:creator>Auditoria</dc:creator>
  <cp:lastModifiedBy>Auditoria</cp:lastModifiedBy>
  <cp:revision>9</cp:revision>
  <dcterms:created xsi:type="dcterms:W3CDTF">2021-10-10T12:18:59Z</dcterms:created>
  <dcterms:modified xsi:type="dcterms:W3CDTF">2022-09-27T11:10:37Z</dcterms:modified>
</cp:coreProperties>
</file>